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6576000" cy="42062400"/>
  <p:notesSz cx="6858000" cy="9144000"/>
  <p:embeddedFontLst>
    <p:embeddedFont>
      <p:font typeface="Raleway" panose="020B0003030101060003"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snapToObjects="1">
      <p:cViewPr>
        <p:scale>
          <a:sx n="40" d="100"/>
          <a:sy n="40" d="100"/>
        </p:scale>
        <p:origin x="264" y="-5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4" name="Shape 84"/>
          <p:cNvSpPr>
            <a:spLocks noGrp="1" noRot="1" noChangeAspect="1"/>
          </p:cNvSpPr>
          <p:nvPr>
            <p:ph type="sldImg" idx="2"/>
          </p:nvPr>
        </p:nvSpPr>
        <p:spPr>
          <a:xfrm>
            <a:off x="1938338" y="685800"/>
            <a:ext cx="29813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a:off x="0" y="0"/>
            <a:ext cx="36576001" cy="4206239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519364" y="2804159"/>
            <a:ext cx="11796712" cy="9814559"/>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12800"/>
              <a:buFont typeface="Calibri"/>
              <a:buNone/>
              <a:defRPr sz="128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65" name="Shape 65"/>
          <p:cNvSpPr>
            <a:spLocks noGrp="1"/>
          </p:cNvSpPr>
          <p:nvPr>
            <p:ph type="pic" idx="2"/>
          </p:nvPr>
        </p:nvSpPr>
        <p:spPr>
          <a:xfrm>
            <a:off x="15549564" y="6056216"/>
            <a:ext cx="18516601" cy="29891567"/>
          </a:xfrm>
          <a:prstGeom prst="rect">
            <a:avLst/>
          </a:prstGeom>
          <a:noFill/>
          <a:ln>
            <a:noFill/>
          </a:ln>
        </p:spPr>
        <p:txBody>
          <a:bodyPr spcFirstLastPara="1" wrap="square" lIns="91425" tIns="91425" rIns="91425" bIns="91425" anchor="t" anchorCtr="0"/>
          <a:lstStyle>
            <a:lvl1pPr marR="0" lvl="0" algn="l" rtl="0">
              <a:lnSpc>
                <a:spcPct val="90000"/>
              </a:lnSpc>
              <a:spcBef>
                <a:spcPts val="4000"/>
              </a:spcBef>
              <a:spcAft>
                <a:spcPts val="0"/>
              </a:spcAft>
              <a:buClr>
                <a:schemeClr val="dk1"/>
              </a:buClr>
              <a:buSzPts val="12800"/>
              <a:buFont typeface="Arial"/>
              <a:buNone/>
              <a:defRPr sz="12800" b="0" i="0" u="none" strike="noStrike" cap="none">
                <a:solidFill>
                  <a:schemeClr val="dk1"/>
                </a:solidFill>
                <a:latin typeface="Calibri"/>
                <a:ea typeface="Calibri"/>
                <a:cs typeface="Calibri"/>
                <a:sym typeface="Calibri"/>
              </a:defRPr>
            </a:lvl1pPr>
            <a:lvl2pPr marR="0" lvl="1" algn="l" rtl="0">
              <a:lnSpc>
                <a:spcPct val="90000"/>
              </a:lnSpc>
              <a:spcBef>
                <a:spcPts val="2000"/>
              </a:spcBef>
              <a:spcAft>
                <a:spcPts val="0"/>
              </a:spcAft>
              <a:buClr>
                <a:schemeClr val="dk1"/>
              </a:buClr>
              <a:buSzPts val="11200"/>
              <a:buFont typeface="Arial"/>
              <a:buNone/>
              <a:defRPr sz="11200" b="0" i="0" u="none" strike="noStrike" cap="none">
                <a:solidFill>
                  <a:schemeClr val="dk1"/>
                </a:solidFill>
                <a:latin typeface="Calibri"/>
                <a:ea typeface="Calibri"/>
                <a:cs typeface="Calibri"/>
                <a:sym typeface="Calibri"/>
              </a:defRPr>
            </a:lvl2pPr>
            <a:lvl3pPr marR="0" lvl="2" algn="l" rtl="0">
              <a:lnSpc>
                <a:spcPct val="90000"/>
              </a:lnSpc>
              <a:spcBef>
                <a:spcPts val="20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3pPr>
            <a:lvl4pPr marR="0" lvl="3" algn="l"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4pPr>
            <a:lvl5pPr marR="0" lvl="4" algn="l"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5pPr>
            <a:lvl6pPr marR="0" lvl="5" algn="l"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6pPr>
            <a:lvl7pPr marR="0" lvl="6" algn="l"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7pPr>
            <a:lvl8pPr marR="0" lvl="7" algn="l"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8pPr>
            <a:lvl9pPr marR="0" lvl="8" algn="l"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1"/>
          </p:nvPr>
        </p:nvSpPr>
        <p:spPr>
          <a:xfrm>
            <a:off x="2519364" y="12618720"/>
            <a:ext cx="11796712" cy="2337774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4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00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2514600" y="2239441"/>
            <a:ext cx="31546801" cy="813012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2" name="Shape 72"/>
          <p:cNvSpPr txBox="1">
            <a:spLocks noGrp="1"/>
          </p:cNvSpPr>
          <p:nvPr>
            <p:ph type="body" idx="1"/>
          </p:nvPr>
        </p:nvSpPr>
        <p:spPr>
          <a:xfrm rot="5400000">
            <a:off x="4943897" y="8767869"/>
            <a:ext cx="26688206" cy="31546801"/>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rot="5400000">
            <a:off x="12295083" y="16119052"/>
            <a:ext cx="35645940" cy="7886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8" name="Shape 78"/>
          <p:cNvSpPr txBox="1">
            <a:spLocks noGrp="1"/>
          </p:cNvSpPr>
          <p:nvPr>
            <p:ph type="body" idx="1"/>
          </p:nvPr>
        </p:nvSpPr>
        <p:spPr>
          <a:xfrm rot="5400000">
            <a:off x="-3706919" y="8460952"/>
            <a:ext cx="35645940" cy="23202900"/>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2743200" y="6883825"/>
            <a:ext cx="31089601" cy="14643947"/>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24000"/>
              <a:buFont typeface="Calibri"/>
              <a:buNone/>
              <a:defRPr sz="240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5" name="Shape 15"/>
          <p:cNvSpPr txBox="1">
            <a:spLocks noGrp="1"/>
          </p:cNvSpPr>
          <p:nvPr>
            <p:ph type="subTitle" idx="1"/>
          </p:nvPr>
        </p:nvSpPr>
        <p:spPr>
          <a:xfrm>
            <a:off x="4572000" y="22092500"/>
            <a:ext cx="27432000" cy="10155339"/>
          </a:xfrm>
          <a:prstGeom prst="rect">
            <a:avLst/>
          </a:prstGeom>
          <a:noFill/>
          <a:ln>
            <a:noFill/>
          </a:ln>
        </p:spPr>
        <p:txBody>
          <a:bodyPr spcFirstLastPara="1" wrap="square" lIns="91425" tIns="91425" rIns="91425" bIns="91425" anchor="t" anchorCtr="0"/>
          <a:lstStyle>
            <a:lvl1pPr marR="0" lvl="0" algn="ctr" rtl="0">
              <a:lnSpc>
                <a:spcPct val="90000"/>
              </a:lnSpc>
              <a:spcBef>
                <a:spcPts val="40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1pPr>
            <a:lvl2pPr marR="0" lvl="1" algn="ctr" rtl="0">
              <a:lnSpc>
                <a:spcPct val="90000"/>
              </a:lnSpc>
              <a:spcBef>
                <a:spcPts val="200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2pPr>
            <a:lvl3pPr marR="0" lvl="2" algn="ctr" rtl="0">
              <a:lnSpc>
                <a:spcPct val="90000"/>
              </a:lnSpc>
              <a:spcBef>
                <a:spcPts val="2000"/>
              </a:spcBef>
              <a:spcAft>
                <a:spcPts val="0"/>
              </a:spcAft>
              <a:buClr>
                <a:schemeClr val="dk1"/>
              </a:buClr>
              <a:buSzPts val="7200"/>
              <a:buFont typeface="Arial"/>
              <a:buNone/>
              <a:defRPr sz="7200" b="0" i="0" u="none" strike="noStrike" cap="none">
                <a:solidFill>
                  <a:schemeClr val="dk1"/>
                </a:solidFill>
                <a:latin typeface="Calibri"/>
                <a:ea typeface="Calibri"/>
                <a:cs typeface="Calibri"/>
                <a:sym typeface="Calibri"/>
              </a:defRPr>
            </a:lvl3pPr>
            <a:lvl4pPr marR="0" lvl="3" algn="ctr"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4pPr>
            <a:lvl5pPr marR="0" lvl="4" algn="ctr"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5pPr>
            <a:lvl6pPr marR="0" lvl="5" algn="ctr"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6pPr>
            <a:lvl7pPr marR="0" lvl="6" algn="ctr"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7pPr>
            <a:lvl8pPr marR="0" lvl="7" algn="ctr"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8pPr>
            <a:lvl9pPr marR="0" lvl="8" algn="ctr" rtl="0">
              <a:lnSpc>
                <a:spcPct val="90000"/>
              </a:lnSpc>
              <a:spcBef>
                <a:spcPts val="2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2514600" y="2239441"/>
            <a:ext cx="31546801" cy="813012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1" name="Shape 21"/>
          <p:cNvSpPr txBox="1">
            <a:spLocks noGrp="1"/>
          </p:cNvSpPr>
          <p:nvPr>
            <p:ph type="body" idx="1"/>
          </p:nvPr>
        </p:nvSpPr>
        <p:spPr>
          <a:xfrm>
            <a:off x="2514600" y="11197167"/>
            <a:ext cx="31546801" cy="26688206"/>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2495551" y="10486402"/>
            <a:ext cx="31546801" cy="1749678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24000"/>
              <a:buFont typeface="Calibri"/>
              <a:buNone/>
              <a:defRPr sz="240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27" name="Shape 27"/>
          <p:cNvSpPr txBox="1">
            <a:spLocks noGrp="1"/>
          </p:cNvSpPr>
          <p:nvPr>
            <p:ph type="body" idx="1"/>
          </p:nvPr>
        </p:nvSpPr>
        <p:spPr>
          <a:xfrm>
            <a:off x="2495551" y="28148716"/>
            <a:ext cx="31546801" cy="920114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40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000"/>
              </a:spcBef>
              <a:spcAft>
                <a:spcPts val="0"/>
              </a:spcAft>
              <a:buClr>
                <a:srgbClr val="888888"/>
              </a:buClr>
              <a:buSzPts val="8000"/>
              <a:buFont typeface="Arial"/>
              <a:buNone/>
              <a:defRPr sz="8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2000"/>
              </a:spcBef>
              <a:spcAft>
                <a:spcPts val="0"/>
              </a:spcAft>
              <a:buClr>
                <a:srgbClr val="888888"/>
              </a:buClr>
              <a:buSzPts val="7200"/>
              <a:buFont typeface="Arial"/>
              <a:buNone/>
              <a:defRPr sz="72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2000"/>
              </a:spcBef>
              <a:spcAft>
                <a:spcPts val="0"/>
              </a:spcAft>
              <a:buClr>
                <a:srgbClr val="888888"/>
              </a:buClr>
              <a:buSzPts val="6400"/>
              <a:buFont typeface="Arial"/>
              <a:buNone/>
              <a:defRPr sz="64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2000"/>
              </a:spcBef>
              <a:spcAft>
                <a:spcPts val="0"/>
              </a:spcAft>
              <a:buClr>
                <a:srgbClr val="888888"/>
              </a:buClr>
              <a:buSzPts val="6400"/>
              <a:buFont typeface="Arial"/>
              <a:buNone/>
              <a:defRPr sz="64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2000"/>
              </a:spcBef>
              <a:spcAft>
                <a:spcPts val="0"/>
              </a:spcAft>
              <a:buClr>
                <a:srgbClr val="888888"/>
              </a:buClr>
              <a:buSzPts val="6400"/>
              <a:buFont typeface="Arial"/>
              <a:buNone/>
              <a:defRPr sz="64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2000"/>
              </a:spcBef>
              <a:spcAft>
                <a:spcPts val="0"/>
              </a:spcAft>
              <a:buClr>
                <a:srgbClr val="888888"/>
              </a:buClr>
              <a:buSzPts val="6400"/>
              <a:buFont typeface="Arial"/>
              <a:buNone/>
              <a:defRPr sz="64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2000"/>
              </a:spcBef>
              <a:spcAft>
                <a:spcPts val="0"/>
              </a:spcAft>
              <a:buClr>
                <a:srgbClr val="888888"/>
              </a:buClr>
              <a:buSzPts val="6400"/>
              <a:buFont typeface="Arial"/>
              <a:buNone/>
              <a:defRPr sz="64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2000"/>
              </a:spcBef>
              <a:spcAft>
                <a:spcPts val="0"/>
              </a:spcAft>
              <a:buClr>
                <a:srgbClr val="888888"/>
              </a:buClr>
              <a:buSzPts val="6400"/>
              <a:buFont typeface="Arial"/>
              <a:buNone/>
              <a:defRPr sz="6400" b="0" i="0" u="none" strike="noStrike" cap="none">
                <a:solidFill>
                  <a:srgbClr val="888888"/>
                </a:solidFill>
                <a:latin typeface="Calibri"/>
                <a:ea typeface="Calibri"/>
                <a:cs typeface="Calibri"/>
                <a:sym typeface="Calibri"/>
              </a:defRPr>
            </a:lvl9pPr>
          </a:lstStyle>
          <a:p>
            <a:endParaRPr/>
          </a:p>
        </p:txBody>
      </p:sp>
      <p:sp>
        <p:nvSpPr>
          <p:cNvPr id="28" name="Shape 28"/>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514600" y="2239441"/>
            <a:ext cx="31546801" cy="813012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33" name="Shape 33"/>
          <p:cNvSpPr txBox="1">
            <a:spLocks noGrp="1"/>
          </p:cNvSpPr>
          <p:nvPr>
            <p:ph type="body" idx="1"/>
          </p:nvPr>
        </p:nvSpPr>
        <p:spPr>
          <a:xfrm>
            <a:off x="2514600" y="11197167"/>
            <a:ext cx="15544800" cy="26688206"/>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2"/>
          </p:nvPr>
        </p:nvSpPr>
        <p:spPr>
          <a:xfrm>
            <a:off x="18516600" y="11197167"/>
            <a:ext cx="15544800" cy="26688206"/>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519364" y="2239441"/>
            <a:ext cx="31546801" cy="813012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40" name="Shape 40"/>
          <p:cNvSpPr txBox="1">
            <a:spLocks noGrp="1"/>
          </p:cNvSpPr>
          <p:nvPr>
            <p:ph type="body" idx="1"/>
          </p:nvPr>
        </p:nvSpPr>
        <p:spPr>
          <a:xfrm>
            <a:off x="2519367" y="10311132"/>
            <a:ext cx="15473361" cy="5053326"/>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4000"/>
              </a:spcBef>
              <a:spcAft>
                <a:spcPts val="0"/>
              </a:spcAft>
              <a:buClr>
                <a:schemeClr val="dk1"/>
              </a:buClr>
              <a:buSzPts val="9600"/>
              <a:buFont typeface="Arial"/>
              <a:buNone/>
              <a:defRPr sz="96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000"/>
              </a:spcBef>
              <a:spcAft>
                <a:spcPts val="0"/>
              </a:spcAft>
              <a:buClr>
                <a:schemeClr val="dk1"/>
              </a:buClr>
              <a:buSzPts val="8000"/>
              <a:buFont typeface="Arial"/>
              <a:buNone/>
              <a:defRPr sz="8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000"/>
              </a:spcBef>
              <a:spcAft>
                <a:spcPts val="0"/>
              </a:spcAft>
              <a:buClr>
                <a:schemeClr val="dk1"/>
              </a:buClr>
              <a:buSzPts val="7200"/>
              <a:buFont typeface="Arial"/>
              <a:buNone/>
              <a:defRPr sz="72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2"/>
          </p:nvPr>
        </p:nvSpPr>
        <p:spPr>
          <a:xfrm>
            <a:off x="2519367" y="15364459"/>
            <a:ext cx="15473361" cy="22598805"/>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3"/>
          </p:nvPr>
        </p:nvSpPr>
        <p:spPr>
          <a:xfrm>
            <a:off x="18516602" y="10311132"/>
            <a:ext cx="15549562" cy="5053326"/>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4000"/>
              </a:spcBef>
              <a:spcAft>
                <a:spcPts val="0"/>
              </a:spcAft>
              <a:buClr>
                <a:schemeClr val="dk1"/>
              </a:buClr>
              <a:buSzPts val="9600"/>
              <a:buFont typeface="Arial"/>
              <a:buNone/>
              <a:defRPr sz="96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000"/>
              </a:spcBef>
              <a:spcAft>
                <a:spcPts val="0"/>
              </a:spcAft>
              <a:buClr>
                <a:schemeClr val="dk1"/>
              </a:buClr>
              <a:buSzPts val="8000"/>
              <a:buFont typeface="Arial"/>
              <a:buNone/>
              <a:defRPr sz="8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000"/>
              </a:spcBef>
              <a:spcAft>
                <a:spcPts val="0"/>
              </a:spcAft>
              <a:buClr>
                <a:schemeClr val="dk1"/>
              </a:buClr>
              <a:buSzPts val="7200"/>
              <a:buFont typeface="Arial"/>
              <a:buNone/>
              <a:defRPr sz="72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2000"/>
              </a:spcBef>
              <a:spcAft>
                <a:spcPts val="0"/>
              </a:spcAft>
              <a:buClr>
                <a:schemeClr val="dk1"/>
              </a:buClr>
              <a:buSzPts val="6400"/>
              <a:buFont typeface="Arial"/>
              <a:buNone/>
              <a:defRPr sz="64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4"/>
          </p:nvPr>
        </p:nvSpPr>
        <p:spPr>
          <a:xfrm>
            <a:off x="18516602" y="15364459"/>
            <a:ext cx="15549562" cy="22598805"/>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514600" y="2239441"/>
            <a:ext cx="31546801" cy="813012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49" name="Shape 49"/>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Shape 53"/>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519364" y="2804159"/>
            <a:ext cx="11796712" cy="9814559"/>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12800"/>
              <a:buFont typeface="Calibri"/>
              <a:buNone/>
              <a:defRPr sz="128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58" name="Shape 58"/>
          <p:cNvSpPr txBox="1">
            <a:spLocks noGrp="1"/>
          </p:cNvSpPr>
          <p:nvPr>
            <p:ph type="body" idx="1"/>
          </p:nvPr>
        </p:nvSpPr>
        <p:spPr>
          <a:xfrm>
            <a:off x="15549564" y="6056216"/>
            <a:ext cx="18516601" cy="29891567"/>
          </a:xfrm>
          <a:prstGeom prst="rect">
            <a:avLst/>
          </a:prstGeom>
          <a:noFill/>
          <a:ln>
            <a:noFill/>
          </a:ln>
        </p:spPr>
        <p:txBody>
          <a:bodyPr spcFirstLastPara="1" wrap="square" lIns="91425" tIns="91425" rIns="91425" bIns="91425" anchor="t" anchorCtr="0"/>
          <a:lstStyle>
            <a:lvl1pPr marL="457200" marR="0" lvl="0" indent="-1041400" algn="l" rtl="0">
              <a:lnSpc>
                <a:spcPct val="90000"/>
              </a:lnSpc>
              <a:spcBef>
                <a:spcPts val="4000"/>
              </a:spcBef>
              <a:spcAft>
                <a:spcPts val="0"/>
              </a:spcAft>
              <a:buClr>
                <a:schemeClr val="dk1"/>
              </a:buClr>
              <a:buSzPts val="12800"/>
              <a:buFont typeface="Arial"/>
              <a:buChar char="•"/>
              <a:defRPr sz="12800" b="0" i="0" u="none" strike="noStrike" cap="none">
                <a:solidFill>
                  <a:schemeClr val="dk1"/>
                </a:solidFill>
                <a:latin typeface="Calibri"/>
                <a:ea typeface="Calibri"/>
                <a:cs typeface="Calibri"/>
                <a:sym typeface="Calibri"/>
              </a:defRPr>
            </a:lvl1pPr>
            <a:lvl2pPr marL="914400" marR="0" lvl="1" indent="-939800" algn="l" rtl="0">
              <a:lnSpc>
                <a:spcPct val="90000"/>
              </a:lnSpc>
              <a:spcBef>
                <a:spcPts val="2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4pPr>
            <a:lvl5pPr marL="2286000" marR="0" lvl="4"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5pPr>
            <a:lvl6pPr marL="2743200" marR="0" lvl="5"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6pPr>
            <a:lvl7pPr marL="3200400" marR="0" lvl="6"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7pPr>
            <a:lvl8pPr marL="3657600" marR="0" lvl="7"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8pPr>
            <a:lvl9pPr marL="4114800" marR="0" lvl="8"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2"/>
          </p:nvPr>
        </p:nvSpPr>
        <p:spPr>
          <a:xfrm>
            <a:off x="2519364" y="12618720"/>
            <a:ext cx="11796712" cy="2337774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40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2000"/>
              </a:spcBef>
              <a:spcAft>
                <a:spcPts val="0"/>
              </a:spcAft>
              <a:buClr>
                <a:schemeClr val="dk1"/>
              </a:buClr>
              <a:buSzPts val="5600"/>
              <a:buFont typeface="Arial"/>
              <a:buNone/>
              <a:defRPr sz="56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200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2000"/>
              </a:spcBef>
              <a:spcAft>
                <a:spcPts val="0"/>
              </a:spcAft>
              <a:buClr>
                <a:schemeClr val="dk1"/>
              </a:buClr>
              <a:buSzPts val="4000"/>
              <a:buFont typeface="Arial"/>
              <a:buNone/>
              <a:defRPr sz="4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514600" y="2239441"/>
            <a:ext cx="31546801" cy="813012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17600"/>
              <a:buFont typeface="Calibri"/>
              <a:buNone/>
              <a:defRPr sz="17600" b="0" i="0" u="none" strike="noStrike" cap="non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7" name="Shape 7"/>
          <p:cNvSpPr txBox="1">
            <a:spLocks noGrp="1"/>
          </p:cNvSpPr>
          <p:nvPr>
            <p:ph type="body" idx="1"/>
          </p:nvPr>
        </p:nvSpPr>
        <p:spPr>
          <a:xfrm>
            <a:off x="2514600" y="11197167"/>
            <a:ext cx="31546801" cy="26688206"/>
          </a:xfrm>
          <a:prstGeom prst="rect">
            <a:avLst/>
          </a:prstGeom>
          <a:noFill/>
          <a:ln>
            <a:noFill/>
          </a:ln>
        </p:spPr>
        <p:txBody>
          <a:bodyPr spcFirstLastPara="1" wrap="square" lIns="91425" tIns="91425" rIns="91425" bIns="91425" anchor="t" anchorCtr="0"/>
          <a:lstStyle>
            <a:lvl1pPr marL="457200" marR="0" lvl="0" indent="-939800" algn="l" rtl="0">
              <a:lnSpc>
                <a:spcPct val="90000"/>
              </a:lnSpc>
              <a:spcBef>
                <a:spcPts val="4000"/>
              </a:spcBef>
              <a:spcAft>
                <a:spcPts val="0"/>
              </a:spcAft>
              <a:buClr>
                <a:schemeClr val="dk1"/>
              </a:buClr>
              <a:buSzPts val="11200"/>
              <a:buFont typeface="Arial"/>
              <a:buChar char="•"/>
              <a:defRPr sz="11200" b="0" i="0" u="none" strike="noStrike" cap="none">
                <a:solidFill>
                  <a:schemeClr val="dk1"/>
                </a:solidFill>
                <a:latin typeface="Calibri"/>
                <a:ea typeface="Calibri"/>
                <a:cs typeface="Calibri"/>
                <a:sym typeface="Calibri"/>
              </a:defRPr>
            </a:lvl1pPr>
            <a:lvl2pPr marL="914400" marR="0" lvl="1" indent="-838200" algn="l" rtl="0">
              <a:lnSpc>
                <a:spcPct val="90000"/>
              </a:lnSpc>
              <a:spcBef>
                <a:spcPts val="20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36600" algn="l" rtl="0">
              <a:lnSpc>
                <a:spcPct val="90000"/>
              </a:lnSpc>
              <a:spcBef>
                <a:spcPts val="20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3pPr>
            <a:lvl4pPr marL="1828800" marR="0" lvl="3"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4pPr>
            <a:lvl5pPr marL="2286000" marR="0" lvl="4"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5pPr>
            <a:lvl6pPr marL="2743200" marR="0" lvl="5"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6pPr>
            <a:lvl7pPr marL="3200400" marR="0" lvl="6"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7pPr>
            <a:lvl8pPr marL="3657600" marR="0" lvl="7"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8pPr>
            <a:lvl9pPr marL="4114800" marR="0" lvl="8"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2514600" y="38985622"/>
            <a:ext cx="8229600" cy="2239432"/>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12115800" y="38985622"/>
            <a:ext cx="12344398" cy="2239432"/>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888888"/>
              </a:buClr>
              <a:buSzPts val="4800"/>
              <a:buFont typeface="Calibri"/>
              <a:buNone/>
              <a:defRPr sz="4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7430"/>
              <a:buFont typeface="Calibri"/>
              <a:buNone/>
              <a:defRPr sz="743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25831800" y="38985622"/>
            <a:ext cx="8229600" cy="223943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48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Shape 86" descr="transparent.png"/>
          <p:cNvPicPr preferRelativeResize="0"/>
          <p:nvPr/>
        </p:nvPicPr>
        <p:blipFill rotWithShape="1">
          <a:blip r:embed="rId3">
            <a:alphaModFix/>
          </a:blip>
          <a:srcRect/>
          <a:stretch/>
        </p:blipFill>
        <p:spPr>
          <a:xfrm>
            <a:off x="358531" y="14668388"/>
            <a:ext cx="16026250" cy="1923150"/>
          </a:xfrm>
          <a:prstGeom prst="rect">
            <a:avLst/>
          </a:prstGeom>
          <a:noFill/>
          <a:ln>
            <a:noFill/>
          </a:ln>
        </p:spPr>
      </p:pic>
      <p:pic>
        <p:nvPicPr>
          <p:cNvPr id="87" name="Shape 87" descr="transparent.png"/>
          <p:cNvPicPr preferRelativeResize="0"/>
          <p:nvPr/>
        </p:nvPicPr>
        <p:blipFill rotWithShape="1">
          <a:blip r:embed="rId3">
            <a:alphaModFix/>
          </a:blip>
          <a:srcRect/>
          <a:stretch/>
        </p:blipFill>
        <p:spPr>
          <a:xfrm>
            <a:off x="-69794" y="27994034"/>
            <a:ext cx="16026250" cy="1923150"/>
          </a:xfrm>
          <a:prstGeom prst="rect">
            <a:avLst/>
          </a:prstGeom>
          <a:noFill/>
          <a:ln>
            <a:noFill/>
          </a:ln>
        </p:spPr>
      </p:pic>
      <p:pic>
        <p:nvPicPr>
          <p:cNvPr id="88" name="Shape 88" descr="transparent.png"/>
          <p:cNvPicPr preferRelativeResize="0"/>
          <p:nvPr/>
        </p:nvPicPr>
        <p:blipFill rotWithShape="1">
          <a:blip r:embed="rId3">
            <a:alphaModFix/>
          </a:blip>
          <a:srcRect/>
          <a:stretch/>
        </p:blipFill>
        <p:spPr>
          <a:xfrm>
            <a:off x="19637419" y="14967678"/>
            <a:ext cx="16026250" cy="1923150"/>
          </a:xfrm>
          <a:prstGeom prst="rect">
            <a:avLst/>
          </a:prstGeom>
          <a:noFill/>
          <a:ln>
            <a:noFill/>
          </a:ln>
        </p:spPr>
      </p:pic>
      <p:sp>
        <p:nvSpPr>
          <p:cNvPr id="89" name="Shape 89"/>
          <p:cNvSpPr txBox="1"/>
          <p:nvPr/>
        </p:nvSpPr>
        <p:spPr>
          <a:xfrm>
            <a:off x="21469204" y="14967665"/>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Undergraduate Students</a:t>
            </a:r>
            <a:r>
              <a:rPr lang="en-US" sz="4800" b="0" i="0" u="none" strike="noStrike" cap="none">
                <a:solidFill>
                  <a:srgbClr val="141F22"/>
                </a:solidFill>
                <a:latin typeface="Raleway"/>
                <a:ea typeface="Raleway"/>
                <a:cs typeface="Raleway"/>
                <a:sym typeface="Raleway"/>
              </a:rPr>
              <a:t> </a:t>
            </a:r>
            <a:endParaRPr sz="4800" b="0" i="0" u="none" strike="noStrike" cap="none">
              <a:solidFill>
                <a:srgbClr val="141F22"/>
              </a:solidFill>
              <a:latin typeface="Raleway"/>
              <a:ea typeface="Raleway"/>
              <a:cs typeface="Raleway"/>
              <a:sym typeface="Raleway"/>
            </a:endParaRPr>
          </a:p>
        </p:txBody>
      </p:sp>
      <p:sp>
        <p:nvSpPr>
          <p:cNvPr id="90" name="Shape 90"/>
          <p:cNvSpPr txBox="1"/>
          <p:nvPr/>
        </p:nvSpPr>
        <p:spPr>
          <a:xfrm>
            <a:off x="1761975" y="16518546"/>
            <a:ext cx="12362700" cy="183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600"/>
              <a:buFont typeface="Calibri"/>
              <a:buNone/>
            </a:pPr>
            <a:endParaRPr sz="3600" b="0" i="0" u="none" strike="noStrike" cap="none">
              <a:solidFill>
                <a:srgbClr val="141F22"/>
              </a:solidFill>
              <a:latin typeface="Trebuchet MS"/>
              <a:ea typeface="Trebuchet MS"/>
              <a:cs typeface="Trebuchet MS"/>
              <a:sym typeface="Trebuchet MS"/>
            </a:endParaRPr>
          </a:p>
        </p:txBody>
      </p:sp>
      <p:sp>
        <p:nvSpPr>
          <p:cNvPr id="91" name="Shape 91"/>
          <p:cNvSpPr txBox="1"/>
          <p:nvPr/>
        </p:nvSpPr>
        <p:spPr>
          <a:xfrm>
            <a:off x="1761966" y="28061725"/>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Symposium</a:t>
            </a:r>
            <a:endParaRPr sz="4800" b="0" i="0" u="none" strike="noStrike" cap="none">
              <a:solidFill>
                <a:srgbClr val="141F22"/>
              </a:solidFill>
              <a:latin typeface="Raleway"/>
              <a:ea typeface="Raleway"/>
              <a:cs typeface="Raleway"/>
              <a:sym typeface="Raleway"/>
            </a:endParaRPr>
          </a:p>
        </p:txBody>
      </p:sp>
      <p:sp>
        <p:nvSpPr>
          <p:cNvPr id="92" name="Shape 92"/>
          <p:cNvSpPr txBox="1"/>
          <p:nvPr/>
        </p:nvSpPr>
        <p:spPr>
          <a:xfrm>
            <a:off x="11223275" y="3679875"/>
            <a:ext cx="24004800" cy="244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800"/>
              <a:buFont typeface="Raleway"/>
              <a:buNone/>
            </a:pPr>
            <a:r>
              <a:rPr lang="en-US" sz="4500">
                <a:solidFill>
                  <a:srgbClr val="7F7F7F"/>
                </a:solidFill>
                <a:latin typeface="Raleway"/>
                <a:ea typeface="Raleway"/>
                <a:cs typeface="Raleway"/>
                <a:sym typeface="Raleway"/>
              </a:rPr>
              <a:t>by Biocomplexity Institute of Virginia Tech</a:t>
            </a:r>
            <a:endParaRPr sz="4500">
              <a:solidFill>
                <a:srgbClr val="7F7F7F"/>
              </a:solidFill>
              <a:latin typeface="Raleway"/>
              <a:ea typeface="Raleway"/>
              <a:cs typeface="Raleway"/>
              <a:sym typeface="Raleway"/>
            </a:endParaRPr>
          </a:p>
          <a:p>
            <a:pPr marL="0" marR="0" lvl="0" indent="0" algn="l" rtl="0">
              <a:lnSpc>
                <a:spcPct val="100000"/>
              </a:lnSpc>
              <a:spcBef>
                <a:spcPts val="0"/>
              </a:spcBef>
              <a:spcAft>
                <a:spcPts val="0"/>
              </a:spcAft>
              <a:buClr>
                <a:srgbClr val="7F7F7F"/>
              </a:buClr>
              <a:buSzPts val="800"/>
              <a:buFont typeface="Raleway"/>
              <a:buNone/>
            </a:pPr>
            <a:r>
              <a:rPr lang="en-US" sz="4500">
                <a:solidFill>
                  <a:srgbClr val="7F7F7F"/>
                </a:solidFill>
                <a:latin typeface="Raleway"/>
                <a:ea typeface="Raleway"/>
                <a:cs typeface="Raleway"/>
                <a:sym typeface="Raleway"/>
              </a:rPr>
              <a:t>Directors: Gizem Korkmaz and Aaron Schroeder, Social and Decision Analytics Laboratory</a:t>
            </a:r>
            <a:endParaRPr sz="4500"/>
          </a:p>
          <a:p>
            <a:pPr marL="0" marR="0" lvl="0" indent="0" algn="l" rtl="0">
              <a:lnSpc>
                <a:spcPct val="100000"/>
              </a:lnSpc>
              <a:spcBef>
                <a:spcPts val="0"/>
              </a:spcBef>
              <a:spcAft>
                <a:spcPts val="0"/>
              </a:spcAft>
              <a:buClr>
                <a:srgbClr val="000000"/>
              </a:buClr>
              <a:buSzPts val="800"/>
              <a:buFont typeface="Arial"/>
              <a:buNone/>
            </a:pPr>
            <a:r>
              <a:rPr lang="en-US" sz="4500">
                <a:solidFill>
                  <a:srgbClr val="7F7F7F"/>
                </a:solidFill>
                <a:latin typeface="Raleway"/>
                <a:ea typeface="Raleway"/>
                <a:cs typeface="Raleway"/>
                <a:sym typeface="Raleway"/>
              </a:rPr>
              <a:t>Outreach:  Dr. Shernita Lee, Education and Outreach</a:t>
            </a:r>
            <a:endParaRPr sz="4500" b="0" i="0" u="none" strike="noStrike" cap="none">
              <a:solidFill>
                <a:srgbClr val="7F7F7F"/>
              </a:solidFill>
              <a:latin typeface="Raleway"/>
              <a:ea typeface="Raleway"/>
              <a:cs typeface="Raleway"/>
              <a:sym typeface="Raleway"/>
            </a:endParaRPr>
          </a:p>
        </p:txBody>
      </p:sp>
      <p:sp>
        <p:nvSpPr>
          <p:cNvPr id="93" name="Shape 93"/>
          <p:cNvSpPr txBox="1"/>
          <p:nvPr/>
        </p:nvSpPr>
        <p:spPr>
          <a:xfrm>
            <a:off x="2034515" y="14570133"/>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Fellows</a:t>
            </a:r>
            <a:endParaRPr sz="4800" b="0" i="0" u="none" strike="noStrike" cap="none">
              <a:solidFill>
                <a:srgbClr val="141F22"/>
              </a:solidFill>
              <a:latin typeface="Raleway"/>
              <a:ea typeface="Raleway"/>
              <a:cs typeface="Raleway"/>
              <a:sym typeface="Raleway"/>
            </a:endParaRPr>
          </a:p>
        </p:txBody>
      </p:sp>
      <p:sp>
        <p:nvSpPr>
          <p:cNvPr id="94" name="Shape 94"/>
          <p:cNvSpPr txBox="1"/>
          <p:nvPr/>
        </p:nvSpPr>
        <p:spPr>
          <a:xfrm>
            <a:off x="9630875" y="30124675"/>
            <a:ext cx="5434500" cy="31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FF0000"/>
                </a:solidFill>
                <a:latin typeface="Trebuchet MS"/>
                <a:ea typeface="Trebuchet MS"/>
                <a:cs typeface="Trebuchet MS"/>
                <a:sym typeface="Trebuchet MS"/>
              </a:rPr>
              <a:t>ADD SOME PHOTO OF YOU AND AARON</a:t>
            </a:r>
            <a:endParaRPr sz="2800" b="0" i="0" u="none" strike="noStrike" cap="none" dirty="0">
              <a:solidFill>
                <a:srgbClr val="FF0000"/>
              </a:solidFill>
              <a:latin typeface="Trebuchet MS"/>
              <a:ea typeface="Trebuchet MS"/>
              <a:cs typeface="Trebuchet MS"/>
              <a:sym typeface="Trebuchet MS"/>
            </a:endParaRPr>
          </a:p>
        </p:txBody>
      </p:sp>
      <p:sp>
        <p:nvSpPr>
          <p:cNvPr id="95" name="Shape 95"/>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Shape 96" descr="transparent.png"/>
          <p:cNvPicPr preferRelativeResize="0"/>
          <p:nvPr/>
        </p:nvPicPr>
        <p:blipFill rotWithShape="1">
          <a:blip r:embed="rId3">
            <a:alphaModFix/>
          </a:blip>
          <a:srcRect/>
          <a:stretch/>
        </p:blipFill>
        <p:spPr>
          <a:xfrm>
            <a:off x="18730756" y="28795478"/>
            <a:ext cx="16026250" cy="1923150"/>
          </a:xfrm>
          <a:prstGeom prst="rect">
            <a:avLst/>
          </a:prstGeom>
          <a:noFill/>
          <a:ln>
            <a:noFill/>
          </a:ln>
        </p:spPr>
      </p:pic>
      <p:sp>
        <p:nvSpPr>
          <p:cNvPr id="97" name="Shape 97"/>
          <p:cNvSpPr txBox="1"/>
          <p:nvPr/>
        </p:nvSpPr>
        <p:spPr>
          <a:xfrm>
            <a:off x="26155725" y="35209673"/>
            <a:ext cx="347400" cy="3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Shape 98"/>
          <p:cNvSpPr txBox="1"/>
          <p:nvPr/>
        </p:nvSpPr>
        <p:spPr>
          <a:xfrm>
            <a:off x="11223275" y="2158975"/>
            <a:ext cx="24951600" cy="2910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0000"/>
              <a:t>Data Science for the Public Good (DSPG)</a:t>
            </a:r>
            <a:endParaRPr sz="10000"/>
          </a:p>
        </p:txBody>
      </p:sp>
      <p:sp>
        <p:nvSpPr>
          <p:cNvPr id="99" name="Shape 99"/>
          <p:cNvSpPr txBox="1"/>
          <p:nvPr/>
        </p:nvSpPr>
        <p:spPr>
          <a:xfrm>
            <a:off x="20562516" y="28651077"/>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Thanks to Our Sponsors</a:t>
            </a:r>
            <a:r>
              <a:rPr lang="en-US" sz="4800" b="0" i="0" u="none" strike="noStrike" cap="none">
                <a:solidFill>
                  <a:srgbClr val="141F22"/>
                </a:solidFill>
                <a:latin typeface="Raleway"/>
                <a:ea typeface="Raleway"/>
                <a:cs typeface="Raleway"/>
                <a:sym typeface="Raleway"/>
              </a:rPr>
              <a:t> </a:t>
            </a:r>
            <a:endParaRPr sz="4800" b="0" i="0" u="none" strike="noStrike" cap="none">
              <a:solidFill>
                <a:srgbClr val="141F22"/>
              </a:solidFill>
              <a:latin typeface="Raleway"/>
              <a:ea typeface="Raleway"/>
              <a:cs typeface="Raleway"/>
              <a:sym typeface="Raleway"/>
            </a:endParaRPr>
          </a:p>
        </p:txBody>
      </p:sp>
      <p:sp>
        <p:nvSpPr>
          <p:cNvPr id="100" name="Shape 100"/>
          <p:cNvSpPr txBox="1"/>
          <p:nvPr/>
        </p:nvSpPr>
        <p:spPr>
          <a:xfrm>
            <a:off x="21469200" y="15976900"/>
            <a:ext cx="13673400" cy="3738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The program is open to </a:t>
            </a:r>
            <a:r>
              <a:rPr lang="en-US" sz="2400" b="1" dirty="0">
                <a:solidFill>
                  <a:srgbClr val="C00000"/>
                </a:solidFill>
                <a:latin typeface="Trebuchet MS"/>
                <a:ea typeface="Trebuchet MS"/>
                <a:cs typeface="Trebuchet MS"/>
                <a:sym typeface="Trebuchet MS"/>
              </a:rPr>
              <a:t>all VT undergraduate </a:t>
            </a:r>
            <a:r>
              <a:rPr lang="en-US" sz="2400" dirty="0">
                <a:solidFill>
                  <a:schemeClr val="dk1"/>
                </a:solidFill>
                <a:latin typeface="Trebuchet MS"/>
                <a:ea typeface="Trebuchet MS"/>
                <a:cs typeface="Trebuchet MS"/>
                <a:sym typeface="Trebuchet MS"/>
              </a:rPr>
              <a:t>students through the Honors college. </a:t>
            </a: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Requirement is to enroll in the following courses during the Summer I and Summer II semesters:</a:t>
            </a: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b="1" dirty="0">
                <a:solidFill>
                  <a:schemeClr val="dk1"/>
                </a:solidFill>
                <a:latin typeface="Trebuchet MS"/>
                <a:ea typeface="Trebuchet MS"/>
                <a:cs typeface="Trebuchet MS"/>
                <a:sym typeface="Trebuchet MS"/>
              </a:rPr>
              <a:t>  </a:t>
            </a:r>
            <a:r>
              <a:rPr lang="en-US" sz="2400" b="1" u="sng" dirty="0">
                <a:solidFill>
                  <a:schemeClr val="dk1"/>
                </a:solidFill>
                <a:latin typeface="Trebuchet MS"/>
                <a:ea typeface="Trebuchet MS"/>
                <a:cs typeface="Trebuchet MS"/>
                <a:sym typeface="Trebuchet MS"/>
              </a:rPr>
              <a:t>Summer I</a:t>
            </a:r>
            <a:endParaRPr sz="2400" b="1" u="sng"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  UH 4504: Honors Discovery and Innovation Studio (3 credits)</a:t>
            </a: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  UH 4994: Honors Undergraduate Research (3 credits)</a:t>
            </a: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b="1" dirty="0">
                <a:solidFill>
                  <a:schemeClr val="dk1"/>
                </a:solidFill>
                <a:latin typeface="Trebuchet MS"/>
                <a:ea typeface="Trebuchet MS"/>
                <a:cs typeface="Trebuchet MS"/>
                <a:sym typeface="Trebuchet MS"/>
              </a:rPr>
              <a:t>  </a:t>
            </a:r>
            <a:r>
              <a:rPr lang="en-US" sz="2400" b="1" u="sng" dirty="0">
                <a:solidFill>
                  <a:schemeClr val="dk1"/>
                </a:solidFill>
                <a:latin typeface="Trebuchet MS"/>
                <a:ea typeface="Trebuchet MS"/>
                <a:cs typeface="Trebuchet MS"/>
                <a:sym typeface="Trebuchet MS"/>
              </a:rPr>
              <a:t>Summer II</a:t>
            </a:r>
            <a:endParaRPr sz="2400" b="1" u="sng"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  UH 4504: Honors Discovery and Innovation Studio (3 credits)</a:t>
            </a:r>
            <a:endParaRPr sz="24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  UH 4994: Honors Undergraduate Research (3 credits)</a:t>
            </a:r>
            <a:endParaRPr sz="2400" dirty="0">
              <a:solidFill>
                <a:schemeClr val="dk1"/>
              </a:solidFill>
              <a:latin typeface="Trebuchet MS"/>
              <a:ea typeface="Trebuchet MS"/>
              <a:cs typeface="Trebuchet MS"/>
              <a:sym typeface="Trebuchet MS"/>
            </a:endParaRPr>
          </a:p>
        </p:txBody>
      </p:sp>
      <p:sp>
        <p:nvSpPr>
          <p:cNvPr id="101" name="Shape 101"/>
          <p:cNvSpPr txBox="1"/>
          <p:nvPr/>
        </p:nvSpPr>
        <p:spPr>
          <a:xfrm>
            <a:off x="2319485" y="10319656"/>
            <a:ext cx="18820500" cy="4147457"/>
          </a:xfrm>
          <a:prstGeom prst="rect">
            <a:avLst/>
          </a:prstGeom>
          <a:noFill/>
          <a:ln>
            <a:noFill/>
          </a:ln>
        </p:spPr>
        <p:txBody>
          <a:bodyPr spcFirstLastPara="1" wrap="square" lIns="91425" tIns="91425" rIns="91425" bIns="91425" anchor="ctr" anchorCtr="0">
            <a:noAutofit/>
          </a:bodyPr>
          <a:lstStyle/>
          <a:p>
            <a:pPr marR="0" lvl="0" algn="l" rtl="0">
              <a:lnSpc>
                <a:spcPct val="150000"/>
              </a:lnSpc>
              <a:spcBef>
                <a:spcPts val="0"/>
              </a:spcBef>
              <a:spcAft>
                <a:spcPts val="0"/>
              </a:spcAft>
              <a:buClr>
                <a:srgbClr val="000000"/>
              </a:buClr>
              <a:buSzPts val="1100"/>
            </a:pPr>
            <a:r>
              <a:rPr lang="en-US" sz="2400" dirty="0">
                <a:solidFill>
                  <a:schemeClr val="dk1"/>
                </a:solidFill>
                <a:latin typeface="Trebuchet MS"/>
                <a:ea typeface="Trebuchet MS"/>
                <a:cs typeface="Trebuchet MS"/>
                <a:sym typeface="Trebuchet MS"/>
              </a:rPr>
              <a:t>•Horizontally and vertically integrated team research (multidisciplinary)  with dedicated graduate students, postdocs and faculty</a:t>
            </a:r>
            <a:endParaRPr sz="2400" dirty="0">
              <a:solidFill>
                <a:schemeClr val="dk1"/>
              </a:solidFill>
              <a:latin typeface="Trebuchet MS"/>
              <a:ea typeface="Trebuchet MS"/>
              <a:cs typeface="Trebuchet MS"/>
              <a:sym typeface="Trebuchet MS"/>
            </a:endParaRPr>
          </a:p>
          <a:p>
            <a:pPr marL="0" marR="0" lvl="0" indent="-914400" algn="l" rtl="0">
              <a:lnSpc>
                <a:spcPct val="150000"/>
              </a:lnSpc>
              <a:spcBef>
                <a:spcPts val="0"/>
              </a:spcBef>
              <a:spcAft>
                <a:spcPts val="0"/>
              </a:spcAft>
              <a:buClr>
                <a:srgbClr val="000000"/>
              </a:buClr>
              <a:buSzPts val="1100"/>
              <a:buFont typeface="Arial"/>
              <a:buNone/>
            </a:pPr>
            <a:r>
              <a:rPr lang="en-US" sz="2400" dirty="0">
                <a:solidFill>
                  <a:schemeClr val="dk1"/>
                </a:solidFill>
                <a:latin typeface="Trebuchet MS"/>
                <a:ea typeface="Trebuchet MS"/>
                <a:cs typeface="Trebuchet MS"/>
                <a:sym typeface="Trebuchet MS"/>
              </a:rPr>
              <a:t>•In collaboration with sponsors from local, state and federal governments</a:t>
            </a:r>
          </a:p>
          <a:p>
            <a:pPr marL="0" marR="0" lvl="0" algn="l" rtl="0">
              <a:lnSpc>
                <a:spcPct val="150000"/>
              </a:lnSpc>
              <a:spcBef>
                <a:spcPts val="0"/>
              </a:spcBef>
              <a:spcAft>
                <a:spcPts val="0"/>
              </a:spcAft>
              <a:buNone/>
            </a:pPr>
            <a:r>
              <a:rPr lang="en-US" sz="2400" dirty="0">
                <a:solidFill>
                  <a:schemeClr val="dk1"/>
                </a:solidFill>
                <a:latin typeface="Trebuchet MS"/>
                <a:ea typeface="Trebuchet MS"/>
                <a:cs typeface="Trebuchet MS"/>
                <a:sym typeface="Trebuchet MS"/>
              </a:rPr>
              <a:t>•Professional training through development workshops and seminars</a:t>
            </a:r>
          </a:p>
          <a:p>
            <a:pPr marL="0" marR="0" lvl="0" indent="-914400" algn="l" rtl="0">
              <a:lnSpc>
                <a:spcPct val="150000"/>
              </a:lnSpc>
              <a:spcBef>
                <a:spcPts val="0"/>
              </a:spcBef>
              <a:spcAft>
                <a:spcPts val="0"/>
              </a:spcAft>
              <a:buNone/>
            </a:pPr>
            <a:r>
              <a:rPr lang="en-US" sz="2400" dirty="0">
                <a:solidFill>
                  <a:schemeClr val="dk1"/>
                </a:solidFill>
                <a:latin typeface="Trebuchet MS"/>
                <a:ea typeface="Trebuchet MS"/>
                <a:cs typeface="Trebuchet MS"/>
                <a:sym typeface="Trebuchet MS"/>
              </a:rPr>
              <a:t>•Expert training in essential tools for statistical computing, including Hadoop, R, Python, and GIS. </a:t>
            </a:r>
            <a:endParaRPr sz="2400" dirty="0">
              <a:solidFill>
                <a:schemeClr val="dk1"/>
              </a:solidFill>
              <a:latin typeface="Trebuchet MS"/>
              <a:ea typeface="Trebuchet MS"/>
              <a:cs typeface="Trebuchet MS"/>
              <a:sym typeface="Trebuchet MS"/>
            </a:endParaRPr>
          </a:p>
          <a:p>
            <a:pPr marL="0" marR="0" lvl="0" indent="-914400" algn="l" rtl="0">
              <a:lnSpc>
                <a:spcPct val="150000"/>
              </a:lnSpc>
              <a:spcBef>
                <a:spcPts val="0"/>
              </a:spcBef>
              <a:spcAft>
                <a:spcPts val="0"/>
              </a:spcAft>
              <a:buNone/>
            </a:pPr>
            <a:r>
              <a:rPr lang="en-US" sz="2400" dirty="0">
                <a:solidFill>
                  <a:schemeClr val="dk1"/>
                </a:solidFill>
                <a:latin typeface="Trebuchet MS"/>
                <a:ea typeface="Trebuchet MS"/>
                <a:cs typeface="Trebuchet MS"/>
                <a:sym typeface="Trebuchet MS"/>
              </a:rPr>
              <a:t>•Opportunity to interact with decision-makers in industry and government agencies and attend </a:t>
            </a:r>
            <a:endParaRPr sz="2400" dirty="0">
              <a:solidFill>
                <a:schemeClr val="dk1"/>
              </a:solidFill>
              <a:latin typeface="Trebuchet MS"/>
              <a:ea typeface="Trebuchet MS"/>
              <a:cs typeface="Trebuchet MS"/>
              <a:sym typeface="Trebuchet MS"/>
            </a:endParaRPr>
          </a:p>
          <a:p>
            <a:pPr marL="0" marR="0" lvl="0" indent="-914400" algn="l" rtl="0">
              <a:lnSpc>
                <a:spcPct val="150000"/>
              </a:lnSpc>
              <a:spcBef>
                <a:spcPts val="0"/>
              </a:spcBef>
              <a:spcAft>
                <a:spcPts val="0"/>
              </a:spcAft>
              <a:buNone/>
            </a:pPr>
            <a:r>
              <a:rPr lang="en-US" sz="2400" dirty="0">
                <a:solidFill>
                  <a:schemeClr val="dk1"/>
                </a:solidFill>
                <a:latin typeface="Trebuchet MS"/>
                <a:ea typeface="Trebuchet MS"/>
                <a:cs typeface="Trebuchet MS"/>
                <a:sym typeface="Trebuchet MS"/>
              </a:rPr>
              <a:t>policy events on Capital Hill and the surrounding area. </a:t>
            </a:r>
            <a:endParaRPr sz="2400" dirty="0">
              <a:solidFill>
                <a:schemeClr val="dk1"/>
              </a:solidFill>
              <a:latin typeface="Trebuchet MS"/>
              <a:ea typeface="Trebuchet MS"/>
              <a:cs typeface="Trebuchet MS"/>
              <a:sym typeface="Trebuchet MS"/>
            </a:endParaRPr>
          </a:p>
          <a:p>
            <a:pPr marL="0" lvl="0" indent="-914400" rtl="0">
              <a:lnSpc>
                <a:spcPct val="150000"/>
              </a:lnSpc>
              <a:spcBef>
                <a:spcPts val="0"/>
              </a:spcBef>
              <a:spcAft>
                <a:spcPts val="0"/>
              </a:spcAft>
              <a:buClr>
                <a:schemeClr val="dk1"/>
              </a:buClr>
              <a:buSzPts val="1100"/>
              <a:buFont typeface="Arial"/>
              <a:buNone/>
            </a:pPr>
            <a:r>
              <a:rPr lang="en-US" sz="2400" dirty="0">
                <a:solidFill>
                  <a:schemeClr val="dk1"/>
                </a:solidFill>
                <a:latin typeface="Trebuchet MS"/>
                <a:ea typeface="Trebuchet MS"/>
                <a:cs typeface="Trebuchet MS"/>
                <a:sym typeface="Trebuchet MS"/>
              </a:rPr>
              <a:t>•Technical report and publication opportunities  </a:t>
            </a:r>
            <a:r>
              <a:rPr lang="en-US" sz="2400" dirty="0">
                <a:solidFill>
                  <a:srgbClr val="C00000"/>
                </a:solidFill>
                <a:latin typeface="Trebuchet MS"/>
                <a:ea typeface="Trebuchet MS"/>
                <a:cs typeface="Trebuchet MS"/>
                <a:sym typeface="Trebuchet MS"/>
              </a:rPr>
              <a:t>THESE BULLETS ARE OFF WRT FORMATTING</a:t>
            </a:r>
            <a:endParaRPr sz="2400" dirty="0">
              <a:solidFill>
                <a:schemeClr val="dk1"/>
              </a:solidFill>
              <a:latin typeface="Trebuchet MS"/>
              <a:ea typeface="Trebuchet MS"/>
              <a:cs typeface="Trebuchet MS"/>
              <a:sym typeface="Trebuchet MS"/>
            </a:endParaRPr>
          </a:p>
          <a:p>
            <a:pPr marL="0" marR="0" lvl="0" indent="0" algn="l" rtl="0">
              <a:lnSpc>
                <a:spcPct val="150000"/>
              </a:lnSpc>
              <a:spcBef>
                <a:spcPts val="0"/>
              </a:spcBef>
              <a:spcAft>
                <a:spcPts val="0"/>
              </a:spcAft>
              <a:buClr>
                <a:srgbClr val="000000"/>
              </a:buClr>
              <a:buSzPts val="1100"/>
              <a:buFont typeface="Arial"/>
              <a:buNone/>
            </a:pPr>
            <a:endParaRPr sz="2400" dirty="0">
              <a:solidFill>
                <a:schemeClr val="dk1"/>
              </a:solidFill>
              <a:latin typeface="Trebuchet MS"/>
              <a:ea typeface="Trebuchet MS"/>
              <a:cs typeface="Trebuchet MS"/>
              <a:sym typeface="Trebuchet MS"/>
            </a:endParaRPr>
          </a:p>
        </p:txBody>
      </p:sp>
      <p:sp>
        <p:nvSpPr>
          <p:cNvPr id="102" name="Shape 102"/>
          <p:cNvSpPr txBox="1"/>
          <p:nvPr/>
        </p:nvSpPr>
        <p:spPr>
          <a:xfrm>
            <a:off x="2127875" y="6879023"/>
            <a:ext cx="20440500" cy="3170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chemeClr val="dk1"/>
              </a:buClr>
              <a:buSzPts val="1100"/>
              <a:buFont typeface="Arial"/>
              <a:buNone/>
            </a:pPr>
            <a:endParaRPr sz="2400" dirty="0">
              <a:solidFill>
                <a:schemeClr val="dk1"/>
              </a:solidFill>
              <a:latin typeface="Trebuchet MS"/>
              <a:ea typeface="Trebuchet MS"/>
              <a:cs typeface="Trebuchet MS"/>
              <a:sym typeface="Trebuchet MS"/>
            </a:endParaRPr>
          </a:p>
          <a:p>
            <a:pPr marL="0" marR="0" lvl="0" indent="0" algn="l" rtl="0">
              <a:lnSpc>
                <a:spcPct val="115000"/>
              </a:lnSpc>
              <a:spcBef>
                <a:spcPts val="0"/>
              </a:spcBef>
              <a:spcAft>
                <a:spcPts val="0"/>
              </a:spcAft>
              <a:buClr>
                <a:schemeClr val="dk1"/>
              </a:buClr>
              <a:buSzPts val="1100"/>
              <a:buFont typeface="Arial"/>
              <a:buNone/>
            </a:pPr>
            <a:r>
              <a:rPr lang="en-US" sz="2400" b="1" dirty="0">
                <a:solidFill>
                  <a:schemeClr val="dk1"/>
                </a:solidFill>
                <a:latin typeface="Trebuchet MS"/>
                <a:ea typeface="Trebuchet MS"/>
                <a:cs typeface="Trebuchet MS"/>
                <a:sym typeface="Trebuchet MS"/>
              </a:rPr>
              <a:t>The </a:t>
            </a:r>
            <a:r>
              <a:rPr lang="en-US" sz="2400" b="1" dirty="0">
                <a:solidFill>
                  <a:srgbClr val="741B47"/>
                </a:solidFill>
                <a:latin typeface="Trebuchet MS"/>
                <a:ea typeface="Trebuchet MS"/>
                <a:cs typeface="Trebuchet MS"/>
                <a:sym typeface="Trebuchet MS"/>
              </a:rPr>
              <a:t>Data Science for the Public Good (DSPG) </a:t>
            </a:r>
            <a:r>
              <a:rPr lang="en-US" sz="2400" b="1" dirty="0">
                <a:solidFill>
                  <a:schemeClr val="dk1"/>
                </a:solidFill>
                <a:latin typeface="Trebuchet MS"/>
                <a:ea typeface="Trebuchet MS"/>
                <a:cs typeface="Trebuchet MS"/>
                <a:sym typeface="Trebuchet MS"/>
              </a:rPr>
              <a:t>program </a:t>
            </a:r>
            <a:r>
              <a:rPr lang="en-US" sz="2400" dirty="0">
                <a:solidFill>
                  <a:schemeClr val="dk1"/>
                </a:solidFill>
                <a:latin typeface="Trebuchet MS"/>
                <a:ea typeface="Trebuchet MS"/>
                <a:cs typeface="Trebuchet MS"/>
                <a:sym typeface="Trebuchet MS"/>
              </a:rPr>
              <a:t>equips new generations of scientists with the skills they need to inform intelligent governmental policy and decision-making. DSPG is delivered by the </a:t>
            </a:r>
            <a:r>
              <a:rPr lang="en-US" sz="2400" dirty="0">
                <a:solidFill>
                  <a:srgbClr val="B45F06"/>
                </a:solidFill>
                <a:latin typeface="Trebuchet MS"/>
                <a:ea typeface="Trebuchet MS"/>
                <a:cs typeface="Trebuchet MS"/>
                <a:sym typeface="Trebuchet MS"/>
              </a:rPr>
              <a:t>Social and Decision Analytics Laboratory (SDAL),</a:t>
            </a:r>
            <a:r>
              <a:rPr lang="en-US" sz="2400" dirty="0">
                <a:solidFill>
                  <a:schemeClr val="dk1"/>
                </a:solidFill>
                <a:latin typeface="Trebuchet MS"/>
                <a:ea typeface="Trebuchet MS"/>
                <a:cs typeface="Trebuchet MS"/>
                <a:sym typeface="Trebuchet MS"/>
              </a:rPr>
              <a:t> a leading laboratory in the Biocomplexity Institute of Virginia Tech, located at </a:t>
            </a:r>
            <a:r>
              <a:rPr lang="en-US" sz="2400" dirty="0">
                <a:solidFill>
                  <a:srgbClr val="0B5394"/>
                </a:solidFill>
                <a:latin typeface="Trebuchet MS"/>
                <a:ea typeface="Trebuchet MS"/>
                <a:cs typeface="Trebuchet MS"/>
                <a:sym typeface="Trebuchet MS"/>
              </a:rPr>
              <a:t>Virginia Tech Research Center in Arlington, VA.</a:t>
            </a:r>
            <a:r>
              <a:rPr lang="en-US" sz="2400" dirty="0">
                <a:solidFill>
                  <a:schemeClr val="dk1"/>
                </a:solidFill>
                <a:latin typeface="Trebuchet MS"/>
                <a:ea typeface="Trebuchet MS"/>
                <a:cs typeface="Trebuchet MS"/>
                <a:sym typeface="Trebuchet MS"/>
              </a:rPr>
              <a:t> SDAL combines expertise in statistics and social &amp; behavioral sciences to develop quantitative methods and evidence-based research to inform decision-making and evaluation. </a:t>
            </a:r>
            <a:endParaRPr sz="1100" dirty="0">
              <a:solidFill>
                <a:schemeClr val="dk1"/>
              </a:solidFill>
            </a:endParaRPr>
          </a:p>
          <a:p>
            <a:pPr marL="0" marR="0" lvl="0" indent="0" algn="l" rtl="0">
              <a:lnSpc>
                <a:spcPct val="115000"/>
              </a:lnSpc>
              <a:spcBef>
                <a:spcPts val="0"/>
              </a:spcBef>
              <a:spcAft>
                <a:spcPts val="0"/>
              </a:spcAft>
              <a:buNone/>
            </a:pPr>
            <a:endParaRPr sz="2400" dirty="0">
              <a:solidFill>
                <a:schemeClr val="dk1"/>
              </a:solidFill>
              <a:latin typeface="Trebuchet MS"/>
              <a:ea typeface="Trebuchet MS"/>
              <a:cs typeface="Trebuchet MS"/>
              <a:sym typeface="Trebuchet MS"/>
            </a:endParaRPr>
          </a:p>
          <a:p>
            <a:pPr marL="0" marR="0" lvl="0" indent="0" algn="l"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Every summer, SDAL researchers and DSPG students team up to work on projects that focus on the interface of data analytics and social science to address real problems at the local, state, and federal levels. </a:t>
            </a:r>
            <a:endParaRPr sz="2400" dirty="0">
              <a:solidFill>
                <a:schemeClr val="dk1"/>
              </a:solidFill>
              <a:latin typeface="Trebuchet MS"/>
              <a:ea typeface="Trebuchet MS"/>
              <a:cs typeface="Trebuchet MS"/>
              <a:sym typeface="Trebuchet MS"/>
            </a:endParaRPr>
          </a:p>
          <a:p>
            <a:pPr marL="0" marR="0" lvl="0" indent="0" algn="l" rtl="0">
              <a:lnSpc>
                <a:spcPct val="115000"/>
              </a:lnSpc>
              <a:spcBef>
                <a:spcPts val="0"/>
              </a:spcBef>
              <a:spcAft>
                <a:spcPts val="0"/>
              </a:spcAft>
              <a:buNone/>
            </a:pPr>
            <a:r>
              <a:rPr lang="en-US" sz="2400" dirty="0">
                <a:solidFill>
                  <a:schemeClr val="dk1"/>
                </a:solidFill>
                <a:latin typeface="Trebuchet MS"/>
                <a:ea typeface="Trebuchet MS"/>
                <a:cs typeface="Trebuchet MS"/>
                <a:sym typeface="Trebuchet MS"/>
              </a:rPr>
              <a:t> </a:t>
            </a:r>
            <a:endParaRPr sz="1900" dirty="0">
              <a:solidFill>
                <a:srgbClr val="12252D"/>
              </a:solidFill>
              <a:latin typeface="Raleway"/>
              <a:ea typeface="Raleway"/>
              <a:cs typeface="Raleway"/>
              <a:sym typeface="Raleway"/>
            </a:endParaRPr>
          </a:p>
        </p:txBody>
      </p:sp>
      <p:sp>
        <p:nvSpPr>
          <p:cNvPr id="103" name="Shape 103"/>
          <p:cNvSpPr txBox="1"/>
          <p:nvPr/>
        </p:nvSpPr>
        <p:spPr>
          <a:xfrm>
            <a:off x="26276000" y="30294550"/>
            <a:ext cx="7787400" cy="7033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2400" b="1">
                <a:solidFill>
                  <a:srgbClr val="4775A4"/>
                </a:solidFill>
                <a:latin typeface="Trebuchet MS"/>
                <a:ea typeface="Trebuchet MS"/>
                <a:cs typeface="Trebuchet MS"/>
                <a:sym typeface="Trebuchet MS"/>
              </a:rPr>
              <a:t>Local / State Government</a:t>
            </a:r>
            <a:endParaRPr sz="2400" b="1">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Arlington County Fire &amp; Police Departments</a:t>
            </a:r>
            <a:endParaRPr sz="2400" b="1">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Fairfax Counties</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Virginia Department of Health</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Virginia Department of Emergency Management</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a:solidFill>
                  <a:srgbClr val="4775A4"/>
                </a:solidFill>
                <a:latin typeface="Trebuchet MS"/>
                <a:ea typeface="Trebuchet MS"/>
                <a:cs typeface="Trebuchet MS"/>
                <a:sym typeface="Trebuchet MS"/>
              </a:rPr>
              <a:t>Federal Statistical Agencies</a:t>
            </a:r>
            <a:endParaRPr sz="2400" b="1">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Housing and Urban Development</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National Center for Science and Engineering Statistics</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National Science Foundation</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U.S. Census Bureau</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a:solidFill>
                  <a:srgbClr val="4775A4"/>
                </a:solidFill>
                <a:latin typeface="Trebuchet MS"/>
                <a:ea typeface="Trebuchet MS"/>
                <a:cs typeface="Trebuchet MS"/>
                <a:sym typeface="Trebuchet MS"/>
              </a:rPr>
              <a:t>Department of Defense</a:t>
            </a:r>
            <a:endParaRPr sz="2400" b="1">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U.S. Army Research Institute</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Defense Advanced Research Project Agency</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The Minerva Research Initiative</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a:solidFill>
                  <a:srgbClr val="4775A4"/>
                </a:solidFill>
                <a:latin typeface="Trebuchet MS"/>
                <a:ea typeface="Trebuchet MS"/>
                <a:cs typeface="Trebuchet MS"/>
                <a:sym typeface="Trebuchet MS"/>
              </a:rPr>
              <a:t>Industry</a:t>
            </a:r>
            <a:endParaRPr sz="2400" b="1">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MITRE Corporation</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Proctor &amp; Gamble</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a:solidFill>
                  <a:srgbClr val="4775A4"/>
                </a:solidFill>
                <a:latin typeface="Trebuchet MS"/>
                <a:ea typeface="Trebuchet MS"/>
                <a:cs typeface="Trebuchet MS"/>
                <a:sym typeface="Trebuchet MS"/>
              </a:rPr>
              <a:t>Foundations</a:t>
            </a:r>
            <a:endParaRPr sz="2400" b="1">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Robert Wood Johnson</a:t>
            </a:r>
            <a:endParaRPr sz="240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a:solidFill>
                  <a:schemeClr val="dk1"/>
                </a:solidFill>
                <a:latin typeface="Trebuchet MS"/>
                <a:ea typeface="Trebuchet MS"/>
                <a:cs typeface="Trebuchet MS"/>
                <a:sym typeface="Trebuchet MS"/>
              </a:rPr>
              <a:t>Laura and John Arnold</a:t>
            </a:r>
            <a:endParaRPr sz="2400">
              <a:solidFill>
                <a:schemeClr val="dk1"/>
              </a:solidFill>
              <a:latin typeface="Trebuchet MS"/>
              <a:ea typeface="Trebuchet MS"/>
              <a:cs typeface="Trebuchet MS"/>
              <a:sym typeface="Trebuchet MS"/>
            </a:endParaRPr>
          </a:p>
        </p:txBody>
      </p:sp>
      <p:pic>
        <p:nvPicPr>
          <p:cNvPr id="104" name="Shape 104"/>
          <p:cNvPicPr preferRelativeResize="0"/>
          <p:nvPr/>
        </p:nvPicPr>
        <p:blipFill>
          <a:blip r:embed="rId4">
            <a:alphaModFix/>
          </a:blip>
          <a:stretch>
            <a:fillRect/>
          </a:stretch>
        </p:blipFill>
        <p:spPr>
          <a:xfrm>
            <a:off x="23737971" y="7279460"/>
            <a:ext cx="9842629" cy="6637175"/>
          </a:xfrm>
          <a:prstGeom prst="rect">
            <a:avLst/>
          </a:prstGeom>
          <a:noFill/>
          <a:ln>
            <a:noFill/>
          </a:ln>
        </p:spPr>
      </p:pic>
      <p:pic>
        <p:nvPicPr>
          <p:cNvPr id="105" name="Shape 105"/>
          <p:cNvPicPr preferRelativeResize="0"/>
          <p:nvPr/>
        </p:nvPicPr>
        <p:blipFill>
          <a:blip r:embed="rId5">
            <a:alphaModFix/>
          </a:blip>
          <a:stretch>
            <a:fillRect/>
          </a:stretch>
        </p:blipFill>
        <p:spPr>
          <a:xfrm>
            <a:off x="19825025" y="30755932"/>
            <a:ext cx="6801325" cy="7033200"/>
          </a:xfrm>
          <a:prstGeom prst="rect">
            <a:avLst/>
          </a:prstGeom>
          <a:noFill/>
          <a:ln>
            <a:noFill/>
          </a:ln>
        </p:spPr>
      </p:pic>
      <p:sp>
        <p:nvSpPr>
          <p:cNvPr id="106" name="Shape 106"/>
          <p:cNvSpPr txBox="1"/>
          <p:nvPr/>
        </p:nvSpPr>
        <p:spPr>
          <a:xfrm>
            <a:off x="2195166" y="21895588"/>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A Wide Range of Projects</a:t>
            </a:r>
            <a:endParaRPr sz="4800" b="0" i="0" u="none" strike="noStrike" cap="none">
              <a:solidFill>
                <a:srgbClr val="141F22"/>
              </a:solidFill>
              <a:latin typeface="Raleway"/>
              <a:ea typeface="Raleway"/>
              <a:cs typeface="Raleway"/>
              <a:sym typeface="Raleway"/>
            </a:endParaRPr>
          </a:p>
        </p:txBody>
      </p:sp>
      <p:sp>
        <p:nvSpPr>
          <p:cNvPr id="107" name="Shape 107"/>
          <p:cNvSpPr txBox="1"/>
          <p:nvPr/>
        </p:nvSpPr>
        <p:spPr>
          <a:xfrm>
            <a:off x="2127863" y="15574650"/>
            <a:ext cx="8102100" cy="2512200"/>
          </a:xfrm>
          <a:prstGeom prst="rect">
            <a:avLst/>
          </a:prstGeom>
          <a:noFill/>
          <a:ln>
            <a:noFill/>
          </a:ln>
        </p:spPr>
        <p:txBody>
          <a:bodyPr spcFirstLastPara="1" wrap="square" lIns="91425" tIns="91425" rIns="91425" bIns="91425" anchor="ctr" anchorCtr="0">
            <a:noAutofit/>
          </a:bodyPr>
          <a:lstStyle/>
          <a:p>
            <a:pPr marL="342900" lvl="0" indent="-342900" rtl="0">
              <a:lnSpc>
                <a:spcPct val="115000"/>
              </a:lnSpc>
              <a:spcBef>
                <a:spcPts val="0"/>
              </a:spcBef>
              <a:spcAft>
                <a:spcPts val="0"/>
              </a:spcAft>
              <a:buFont typeface="Arial" panose="020B0604020202020204" pitchFamily="34" charset="0"/>
              <a:buChar char="•"/>
            </a:pPr>
            <a:r>
              <a:rPr lang="en-US" sz="2400" dirty="0">
                <a:solidFill>
                  <a:schemeClr val="dk1"/>
                </a:solidFill>
                <a:latin typeface="Trebuchet MS"/>
                <a:ea typeface="Trebuchet MS"/>
                <a:cs typeface="Trebuchet MS"/>
                <a:sym typeface="Trebuchet MS"/>
              </a:rPr>
              <a:t>Selected through a competitive national search</a:t>
            </a:r>
            <a:endParaRPr sz="2400" dirty="0">
              <a:solidFill>
                <a:schemeClr val="dk1"/>
              </a:solidFill>
              <a:latin typeface="Trebuchet MS"/>
              <a:ea typeface="Trebuchet MS"/>
              <a:cs typeface="Trebuchet MS"/>
              <a:sym typeface="Trebuchet MS"/>
            </a:endParaRPr>
          </a:p>
          <a:p>
            <a:pPr marL="342900" lvl="0" indent="-342900" rtl="0">
              <a:lnSpc>
                <a:spcPct val="115000"/>
              </a:lnSpc>
              <a:spcBef>
                <a:spcPts val="0"/>
              </a:spcBef>
              <a:spcAft>
                <a:spcPts val="0"/>
              </a:spcAft>
              <a:buFont typeface="Arial" panose="020B0604020202020204" pitchFamily="34" charset="0"/>
              <a:buChar char="•"/>
            </a:pPr>
            <a:r>
              <a:rPr lang="en-US" sz="2400" dirty="0">
                <a:solidFill>
                  <a:schemeClr val="dk1"/>
                </a:solidFill>
                <a:latin typeface="Trebuchet MS"/>
                <a:ea typeface="Trebuchet MS"/>
                <a:cs typeface="Trebuchet MS"/>
                <a:sym typeface="Trebuchet MS"/>
              </a:rPr>
              <a:t>Possess high quantitative, statistical, computational and programming  skills</a:t>
            </a:r>
            <a:endParaRPr sz="2400" dirty="0">
              <a:solidFill>
                <a:schemeClr val="dk1"/>
              </a:solidFill>
              <a:latin typeface="Trebuchet MS"/>
              <a:ea typeface="Trebuchet MS"/>
              <a:cs typeface="Trebuchet MS"/>
              <a:sym typeface="Trebuchet MS"/>
            </a:endParaRPr>
          </a:p>
          <a:p>
            <a:pPr marL="342900" lvl="0" indent="-342900" rtl="0">
              <a:lnSpc>
                <a:spcPct val="115000"/>
              </a:lnSpc>
              <a:spcBef>
                <a:spcPts val="0"/>
              </a:spcBef>
              <a:spcAft>
                <a:spcPts val="0"/>
              </a:spcAft>
              <a:buFont typeface="Arial" panose="020B0604020202020204" pitchFamily="34" charset="0"/>
              <a:buChar char="•"/>
            </a:pPr>
            <a:r>
              <a:rPr lang="en-US" sz="2400" dirty="0">
                <a:solidFill>
                  <a:schemeClr val="dk1"/>
                </a:solidFill>
                <a:latin typeface="Trebuchet MS"/>
                <a:ea typeface="Trebuchet MS"/>
                <a:cs typeface="Trebuchet MS"/>
                <a:sym typeface="Trebuchet MS"/>
              </a:rPr>
              <a:t>Lead, support and guide the VT undergraduate students</a:t>
            </a:r>
            <a:endParaRPr sz="2400" dirty="0">
              <a:solidFill>
                <a:schemeClr val="dk1"/>
              </a:solidFill>
              <a:latin typeface="Trebuchet MS"/>
              <a:ea typeface="Trebuchet MS"/>
              <a:cs typeface="Trebuchet MS"/>
              <a:sym typeface="Trebuchet MS"/>
            </a:endParaRPr>
          </a:p>
        </p:txBody>
      </p:sp>
      <p:pic>
        <p:nvPicPr>
          <p:cNvPr id="108" name="Shape 108"/>
          <p:cNvPicPr preferRelativeResize="0"/>
          <p:nvPr/>
        </p:nvPicPr>
        <p:blipFill>
          <a:blip r:embed="rId6">
            <a:alphaModFix/>
          </a:blip>
          <a:stretch>
            <a:fillRect/>
          </a:stretch>
        </p:blipFill>
        <p:spPr>
          <a:xfrm>
            <a:off x="12211850" y="15057212"/>
            <a:ext cx="8993439" cy="5605500"/>
          </a:xfrm>
          <a:prstGeom prst="rect">
            <a:avLst/>
          </a:prstGeom>
          <a:noFill/>
          <a:ln>
            <a:noFill/>
          </a:ln>
        </p:spPr>
      </p:pic>
      <p:pic>
        <p:nvPicPr>
          <p:cNvPr id="109" name="Shape 109"/>
          <p:cNvPicPr preferRelativeResize="0">
            <a:picLocks noChangeAspect="1"/>
          </p:cNvPicPr>
          <p:nvPr/>
        </p:nvPicPr>
        <p:blipFill rotWithShape="1">
          <a:blip r:embed="rId7">
            <a:alphaModFix/>
          </a:blip>
          <a:srcRect l="8657"/>
          <a:stretch/>
        </p:blipFill>
        <p:spPr>
          <a:xfrm>
            <a:off x="16197942" y="10966077"/>
            <a:ext cx="6204858" cy="2398311"/>
          </a:xfrm>
          <a:prstGeom prst="rect">
            <a:avLst/>
          </a:prstGeom>
          <a:noFill/>
          <a:ln>
            <a:noFill/>
          </a:ln>
          <a:effectLst>
            <a:outerShdw blurRad="50800" dist="38100" dir="2700000" algn="tl" rotWithShape="0">
              <a:prstClr val="black">
                <a:alpha val="40000"/>
              </a:prstClr>
            </a:outerShdw>
          </a:effectLst>
        </p:spPr>
      </p:pic>
      <p:pic>
        <p:nvPicPr>
          <p:cNvPr id="110" name="Shape 110" descr="transparent.png"/>
          <p:cNvPicPr preferRelativeResize="0"/>
          <p:nvPr/>
        </p:nvPicPr>
        <p:blipFill rotWithShape="1">
          <a:blip r:embed="rId3">
            <a:alphaModFix/>
          </a:blip>
          <a:srcRect/>
          <a:stretch/>
        </p:blipFill>
        <p:spPr>
          <a:xfrm>
            <a:off x="549331" y="22070422"/>
            <a:ext cx="16026250" cy="1923150"/>
          </a:xfrm>
          <a:prstGeom prst="rect">
            <a:avLst/>
          </a:prstGeom>
          <a:noFill/>
          <a:ln>
            <a:noFill/>
          </a:ln>
        </p:spPr>
      </p:pic>
      <p:pic>
        <p:nvPicPr>
          <p:cNvPr id="111" name="Shape 111"/>
          <p:cNvPicPr preferRelativeResize="0"/>
          <p:nvPr/>
        </p:nvPicPr>
        <p:blipFill>
          <a:blip r:embed="rId8">
            <a:alphaModFix/>
          </a:blip>
          <a:stretch>
            <a:fillRect/>
          </a:stretch>
        </p:blipFill>
        <p:spPr>
          <a:xfrm>
            <a:off x="8724750" y="23649263"/>
            <a:ext cx="3789575" cy="1432650"/>
          </a:xfrm>
          <a:prstGeom prst="rect">
            <a:avLst/>
          </a:prstGeom>
          <a:noFill/>
          <a:ln>
            <a:noFill/>
          </a:ln>
        </p:spPr>
      </p:pic>
      <p:pic>
        <p:nvPicPr>
          <p:cNvPr id="112" name="Shape 112"/>
          <p:cNvPicPr preferRelativeResize="0"/>
          <p:nvPr/>
        </p:nvPicPr>
        <p:blipFill>
          <a:blip r:embed="rId9">
            <a:alphaModFix/>
          </a:blip>
          <a:stretch>
            <a:fillRect/>
          </a:stretch>
        </p:blipFill>
        <p:spPr>
          <a:xfrm>
            <a:off x="15934438" y="24646537"/>
            <a:ext cx="2505075" cy="2352675"/>
          </a:xfrm>
          <a:prstGeom prst="rect">
            <a:avLst/>
          </a:prstGeom>
          <a:noFill/>
          <a:ln>
            <a:noFill/>
          </a:ln>
        </p:spPr>
      </p:pic>
      <p:pic>
        <p:nvPicPr>
          <p:cNvPr id="113" name="Shape 113"/>
          <p:cNvPicPr preferRelativeResize="0"/>
          <p:nvPr/>
        </p:nvPicPr>
        <p:blipFill>
          <a:blip r:embed="rId10">
            <a:alphaModFix/>
          </a:blip>
          <a:stretch>
            <a:fillRect/>
          </a:stretch>
        </p:blipFill>
        <p:spPr>
          <a:xfrm>
            <a:off x="24644668" y="32149486"/>
            <a:ext cx="952500" cy="942975"/>
          </a:xfrm>
          <a:prstGeom prst="rect">
            <a:avLst/>
          </a:prstGeom>
          <a:noFill/>
          <a:ln>
            <a:noFill/>
          </a:ln>
        </p:spPr>
      </p:pic>
      <p:pic>
        <p:nvPicPr>
          <p:cNvPr id="114" name="Shape 114"/>
          <p:cNvPicPr preferRelativeResize="0"/>
          <p:nvPr/>
        </p:nvPicPr>
        <p:blipFill>
          <a:blip r:embed="rId11">
            <a:alphaModFix/>
          </a:blip>
          <a:stretch>
            <a:fillRect/>
          </a:stretch>
        </p:blipFill>
        <p:spPr>
          <a:xfrm>
            <a:off x="4435025" y="18005288"/>
            <a:ext cx="4366341" cy="2910903"/>
          </a:xfrm>
          <a:prstGeom prst="rect">
            <a:avLst/>
          </a:prstGeom>
          <a:noFill/>
          <a:ln>
            <a:noFill/>
          </a:ln>
        </p:spPr>
      </p:pic>
      <p:pic>
        <p:nvPicPr>
          <p:cNvPr id="115" name="Shape 115"/>
          <p:cNvPicPr preferRelativeResize="0"/>
          <p:nvPr/>
        </p:nvPicPr>
        <p:blipFill>
          <a:blip r:embed="rId12">
            <a:alphaModFix/>
          </a:blip>
          <a:stretch>
            <a:fillRect/>
          </a:stretch>
        </p:blipFill>
        <p:spPr>
          <a:xfrm>
            <a:off x="3900950" y="29883075"/>
            <a:ext cx="5434500" cy="6922041"/>
          </a:xfrm>
          <a:prstGeom prst="rect">
            <a:avLst/>
          </a:prstGeom>
          <a:noFill/>
          <a:ln>
            <a:noFill/>
          </a:ln>
        </p:spPr>
      </p:pic>
      <p:pic>
        <p:nvPicPr>
          <p:cNvPr id="116" name="Shape 116"/>
          <p:cNvPicPr preferRelativeResize="0"/>
          <p:nvPr/>
        </p:nvPicPr>
        <p:blipFill>
          <a:blip r:embed="rId13">
            <a:alphaModFix/>
          </a:blip>
          <a:stretch>
            <a:fillRect/>
          </a:stretch>
        </p:blipFill>
        <p:spPr>
          <a:xfrm>
            <a:off x="24336450" y="25274576"/>
            <a:ext cx="3523727" cy="1837800"/>
          </a:xfrm>
          <a:prstGeom prst="rect">
            <a:avLst/>
          </a:prstGeom>
          <a:noFill/>
          <a:ln>
            <a:noFill/>
          </a:ln>
        </p:spPr>
      </p:pic>
      <p:pic>
        <p:nvPicPr>
          <p:cNvPr id="117" name="Shape 117"/>
          <p:cNvPicPr preferRelativeResize="0"/>
          <p:nvPr/>
        </p:nvPicPr>
        <p:blipFill>
          <a:blip r:embed="rId14">
            <a:alphaModFix/>
          </a:blip>
          <a:stretch>
            <a:fillRect/>
          </a:stretch>
        </p:blipFill>
        <p:spPr>
          <a:xfrm>
            <a:off x="3955950" y="24749025"/>
            <a:ext cx="5324475" cy="1038225"/>
          </a:xfrm>
          <a:prstGeom prst="rect">
            <a:avLst/>
          </a:prstGeom>
          <a:noFill/>
          <a:ln>
            <a:noFill/>
          </a:ln>
        </p:spPr>
      </p:pic>
      <p:pic>
        <p:nvPicPr>
          <p:cNvPr id="118" name="Shape 118"/>
          <p:cNvPicPr preferRelativeResize="0"/>
          <p:nvPr/>
        </p:nvPicPr>
        <p:blipFill>
          <a:blip r:embed="rId15">
            <a:alphaModFix/>
          </a:blip>
          <a:stretch>
            <a:fillRect/>
          </a:stretch>
        </p:blipFill>
        <p:spPr>
          <a:xfrm>
            <a:off x="1761963" y="26004575"/>
            <a:ext cx="6962775" cy="1066800"/>
          </a:xfrm>
          <a:prstGeom prst="rect">
            <a:avLst/>
          </a:prstGeom>
          <a:noFill/>
          <a:ln>
            <a:noFill/>
          </a:ln>
        </p:spPr>
      </p:pic>
      <p:pic>
        <p:nvPicPr>
          <p:cNvPr id="119" name="Shape 119"/>
          <p:cNvPicPr preferRelativeResize="0"/>
          <p:nvPr/>
        </p:nvPicPr>
        <p:blipFill>
          <a:blip r:embed="rId16">
            <a:alphaModFix/>
          </a:blip>
          <a:stretch>
            <a:fillRect/>
          </a:stretch>
        </p:blipFill>
        <p:spPr>
          <a:xfrm>
            <a:off x="2384800" y="23417275"/>
            <a:ext cx="4343400" cy="1114425"/>
          </a:xfrm>
          <a:prstGeom prst="rect">
            <a:avLst/>
          </a:prstGeom>
          <a:noFill/>
          <a:ln>
            <a:noFill/>
          </a:ln>
        </p:spPr>
      </p:pic>
      <p:pic>
        <p:nvPicPr>
          <p:cNvPr id="120" name="Shape 120"/>
          <p:cNvPicPr preferRelativeResize="0"/>
          <p:nvPr/>
        </p:nvPicPr>
        <p:blipFill>
          <a:blip r:embed="rId17">
            <a:alphaModFix/>
          </a:blip>
          <a:stretch>
            <a:fillRect/>
          </a:stretch>
        </p:blipFill>
        <p:spPr>
          <a:xfrm>
            <a:off x="18138400" y="23249825"/>
            <a:ext cx="5800725" cy="885825"/>
          </a:xfrm>
          <a:prstGeom prst="rect">
            <a:avLst/>
          </a:prstGeom>
          <a:noFill/>
          <a:ln>
            <a:noFill/>
          </a:ln>
        </p:spPr>
      </p:pic>
      <p:pic>
        <p:nvPicPr>
          <p:cNvPr id="121" name="Shape 121"/>
          <p:cNvPicPr preferRelativeResize="0"/>
          <p:nvPr/>
        </p:nvPicPr>
        <p:blipFill>
          <a:blip r:embed="rId18">
            <a:alphaModFix/>
          </a:blip>
          <a:stretch>
            <a:fillRect/>
          </a:stretch>
        </p:blipFill>
        <p:spPr>
          <a:xfrm>
            <a:off x="9630875" y="25503988"/>
            <a:ext cx="5953124" cy="1378972"/>
          </a:xfrm>
          <a:prstGeom prst="rect">
            <a:avLst/>
          </a:prstGeom>
          <a:noFill/>
          <a:ln>
            <a:noFill/>
          </a:ln>
        </p:spPr>
      </p:pic>
      <p:pic>
        <p:nvPicPr>
          <p:cNvPr id="122" name="Shape 122"/>
          <p:cNvPicPr preferRelativeResize="0"/>
          <p:nvPr/>
        </p:nvPicPr>
        <p:blipFill>
          <a:blip r:embed="rId19">
            <a:alphaModFix/>
          </a:blip>
          <a:stretch>
            <a:fillRect/>
          </a:stretch>
        </p:blipFill>
        <p:spPr>
          <a:xfrm>
            <a:off x="18383313" y="24527588"/>
            <a:ext cx="5953125" cy="1200150"/>
          </a:xfrm>
          <a:prstGeom prst="rect">
            <a:avLst/>
          </a:prstGeom>
          <a:noFill/>
          <a:ln>
            <a:noFill/>
          </a:ln>
        </p:spPr>
      </p:pic>
      <p:pic>
        <p:nvPicPr>
          <p:cNvPr id="123" name="Shape 123"/>
          <p:cNvPicPr preferRelativeResize="0"/>
          <p:nvPr/>
        </p:nvPicPr>
        <p:blipFill>
          <a:blip r:embed="rId20">
            <a:alphaModFix/>
          </a:blip>
          <a:stretch>
            <a:fillRect/>
          </a:stretch>
        </p:blipFill>
        <p:spPr>
          <a:xfrm>
            <a:off x="12211850" y="23370175"/>
            <a:ext cx="6019800" cy="1276350"/>
          </a:xfrm>
          <a:prstGeom prst="rect">
            <a:avLst/>
          </a:prstGeom>
          <a:noFill/>
          <a:ln>
            <a:noFill/>
          </a:ln>
        </p:spPr>
      </p:pic>
      <p:pic>
        <p:nvPicPr>
          <p:cNvPr id="124" name="Shape 124"/>
          <p:cNvPicPr preferRelativeResize="0"/>
          <p:nvPr/>
        </p:nvPicPr>
        <p:blipFill>
          <a:blip r:embed="rId21">
            <a:alphaModFix/>
          </a:blip>
          <a:stretch>
            <a:fillRect/>
          </a:stretch>
        </p:blipFill>
        <p:spPr>
          <a:xfrm>
            <a:off x="24285275" y="23660313"/>
            <a:ext cx="5886450" cy="1190625"/>
          </a:xfrm>
          <a:prstGeom prst="rect">
            <a:avLst/>
          </a:prstGeom>
          <a:noFill/>
          <a:ln>
            <a:noFill/>
          </a:ln>
        </p:spPr>
      </p:pic>
      <p:pic>
        <p:nvPicPr>
          <p:cNvPr id="125" name="Shape 125"/>
          <p:cNvPicPr preferRelativeResize="0"/>
          <p:nvPr/>
        </p:nvPicPr>
        <p:blipFill>
          <a:blip r:embed="rId22">
            <a:alphaModFix/>
          </a:blip>
          <a:stretch>
            <a:fillRect/>
          </a:stretch>
        </p:blipFill>
        <p:spPr>
          <a:xfrm>
            <a:off x="28094200" y="25081925"/>
            <a:ext cx="5486400" cy="11049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468</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Raleway</vt:lpstr>
      <vt:lpstr>Calibri</vt:lpstr>
      <vt:lpstr>Arial</vt:lpstr>
      <vt:lpstr>Trebuchet MS</vt:lpstr>
      <vt:lpstr>Office Theme</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Sallie Keller</cp:lastModifiedBy>
  <cp:revision>1</cp:revision>
  <dcterms:modified xsi:type="dcterms:W3CDTF">2018-03-17T12:49:45Z</dcterms:modified>
</cp:coreProperties>
</file>